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54" r:id="rId4"/>
  </p:sldMasterIdLst>
  <p:notesMasterIdLst>
    <p:notesMasterId r:id="rId56"/>
  </p:notesMasterIdLst>
  <p:handoutMasterIdLst>
    <p:handoutMasterId r:id="rId57"/>
  </p:handoutMasterIdLst>
  <p:sldIdLst>
    <p:sldId id="261" r:id="rId5"/>
    <p:sldId id="273" r:id="rId6"/>
    <p:sldId id="286" r:id="rId7"/>
    <p:sldId id="280" r:id="rId8"/>
    <p:sldId id="372" r:id="rId9"/>
    <p:sldId id="324" r:id="rId10"/>
    <p:sldId id="325" r:id="rId11"/>
    <p:sldId id="327" r:id="rId12"/>
    <p:sldId id="328" r:id="rId13"/>
    <p:sldId id="329" r:id="rId14"/>
    <p:sldId id="330" r:id="rId15"/>
    <p:sldId id="333" r:id="rId16"/>
    <p:sldId id="334" r:id="rId17"/>
    <p:sldId id="382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48" r:id="rId27"/>
    <p:sldId id="383" r:id="rId28"/>
    <p:sldId id="38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5" r:id="rId37"/>
    <p:sldId id="346" r:id="rId38"/>
    <p:sldId id="347" r:id="rId39"/>
    <p:sldId id="353" r:id="rId40"/>
    <p:sldId id="354" r:id="rId41"/>
    <p:sldId id="365" r:id="rId42"/>
    <p:sldId id="367" r:id="rId43"/>
    <p:sldId id="368" r:id="rId44"/>
    <p:sldId id="370" r:id="rId45"/>
    <p:sldId id="371" r:id="rId46"/>
    <p:sldId id="369" r:id="rId47"/>
    <p:sldId id="350" r:id="rId48"/>
    <p:sldId id="349" r:id="rId49"/>
    <p:sldId id="364" r:id="rId50"/>
    <p:sldId id="363" r:id="rId51"/>
    <p:sldId id="352" r:id="rId52"/>
    <p:sldId id="351" r:id="rId53"/>
    <p:sldId id="357" r:id="rId54"/>
    <p:sldId id="306" r:id="rId55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A422"/>
    <a:srgbClr val="87175F"/>
    <a:srgbClr val="DDB611"/>
    <a:srgbClr val="EEEEEE"/>
    <a:srgbClr val="EEC621"/>
    <a:srgbClr val="E58C09"/>
    <a:srgbClr val="43467B"/>
    <a:srgbClr val="F69E1D"/>
    <a:srgbClr val="E19E6B"/>
    <a:srgbClr val="755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34" autoAdjust="0"/>
  </p:normalViewPr>
  <p:slideViewPr>
    <p:cSldViewPr>
      <p:cViewPr varScale="1">
        <p:scale>
          <a:sx n="111" d="100"/>
          <a:sy n="111" d="100"/>
        </p:scale>
        <p:origin x="59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8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187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464472-DAE5-4012-9A5A-CB432293B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6DB41-0314-4E22-8F5A-547FA67B06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2233E32-5603-440A-ACDD-7442C88C5FED}" type="datetimeFigureOut">
              <a:rPr lang="en-US" smtClean="0">
                <a:latin typeface="Tw Cen MT" panose="020B0602020104020603" pitchFamily="34" charset="0"/>
              </a:rPr>
              <a:pPr/>
              <a:t>6/25/2026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3188E-D235-4A3B-823C-E0E10F336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3A68C-A1CC-4704-8503-01E13B0AE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1BB1589-0F8A-400D-AEF4-57688446A2F5}" type="slidenum">
              <a:rPr lang="en-US" smtClean="0">
                <a:latin typeface="Tw Cen MT" panose="020B0602020104020603" pitchFamily="34" charset="0"/>
              </a:rPr>
              <a:pPr/>
              <a:t>‹#›</a:t>
            </a:fld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10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Tw Cen MT" panose="020B0602020104020603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Tw Cen MT" panose="020B0602020104020603" pitchFamily="34" charset="0"/>
              </a:defRPr>
            </a:lvl1pPr>
          </a:lstStyle>
          <a:p>
            <a:fld id="{AF4A386A-BFE4-4655-9801-CBB04655F27A}" type="datetimeFigureOut">
              <a:rPr lang="en-US" noProof="0" smtClean="0"/>
              <a:pPr/>
              <a:t>6/25/2026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Tw Cen MT" panose="020B0602020104020603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Tw Cen MT" panose="020B0602020104020603" pitchFamily="34" charset="0"/>
              </a:defRPr>
            </a:lvl1pPr>
          </a:lstStyle>
          <a:p>
            <a:fld id="{DAE5FABD-26C8-4F74-B1E3-45BC91BC9D7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775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7987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48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4607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51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2231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910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5294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4746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4459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8682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5419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36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1412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44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5727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62540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5529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5425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sea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488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4971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2375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7665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3620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_Triangle patc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05BCA9F-FC20-461D-9118-7EC2AC28D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5958" y="0"/>
            <a:ext cx="9016043" cy="6858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4092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F869F17-9BF3-4974-956D-0CBCD60B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2137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654DBB0-1027-4E5D-B635-00F2F173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3771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92082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whit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01" y="112976"/>
            <a:ext cx="6858000" cy="6745024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E59725C5-1168-4A5F-B420-8E05620196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5238089" y="208890"/>
            <a:ext cx="6745024" cy="6553200"/>
          </a:xfrm>
          <a:gradFill flip="none" rotWithShape="1">
            <a:gsLst>
              <a:gs pos="0">
                <a:schemeClr val="bg1"/>
              </a:gs>
              <a:gs pos="82000">
                <a:schemeClr val="bg1">
                  <a:alpha val="0"/>
                </a:schemeClr>
              </a:gs>
            </a:gsLst>
            <a:lin ang="16200000" scaled="1"/>
            <a:tileRect/>
          </a:gra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532AFA8-ADE4-4C3E-AF0A-235C724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7721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  <p15:guide id="3" pos="4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horizontal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11094718" cy="1757126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709677"/>
            <a:ext cx="11094717" cy="1500876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32B29A-2701-4A73-83CF-09E0AB1B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6410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5775959" cy="354355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3200" y="2667001"/>
            <a:ext cx="5090157" cy="3543552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A52166E-5DA9-4AA1-9355-E8DBFDD9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409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617492"/>
            <a:ext cx="9890759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9FF8476-DF8C-4276-8CF6-44BC91B8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0053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11099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4617492"/>
            <a:ext cx="5212080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46520" y="4617492"/>
            <a:ext cx="5212080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C5AD12C-F7F6-431D-ABA4-F7E37CAC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0030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698" y="3735622"/>
            <a:ext cx="5013960" cy="2408917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8376498-C218-4EDB-8416-A59802EF2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0" y="1981199"/>
            <a:ext cx="4389542" cy="4163339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589520" y="2286000"/>
            <a:ext cx="3688080" cy="358140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Important Content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C81B64-070E-43F3-BCB5-833AB965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3717925"/>
            <a:ext cx="914400" cy="9302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D5893EC-1256-429B-9581-379342C2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6431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Multiple images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4176259"/>
            <a:ext cx="4343400" cy="1968280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96DE17A8-F4B7-4571-A6E8-FD28BA425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2834" y="1066801"/>
            <a:ext cx="3505199" cy="50777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9D9A0502-98A2-467D-BE1C-CE8391C73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91000" y="4343400"/>
            <a:ext cx="2743200" cy="18011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8298DB4E-3B92-4CA4-852A-9F647E721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1000" y="1066801"/>
            <a:ext cx="2743200" cy="312602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E528B4D-15E8-4161-96F7-75D0217A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9429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67450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67066A-9B9E-468B-97C6-94BF615F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AF7E6-6C19-4A41-BFA5-44C4F2A3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124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C59837-0A86-4467-BB38-E2AC882F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7779-E765-4EC2-825C-B8E41285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4607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1801" y="1189969"/>
            <a:ext cx="4389542" cy="4677431"/>
          </a:xfrm>
          <a:solidFill>
            <a:schemeClr val="bg1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12321" y="1494770"/>
            <a:ext cx="3688080" cy="391543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Important Content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E16EF6-8987-4193-B346-1BEA1440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D4840-4EB5-4438-9A16-D0006A68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6413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1470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50D09E5B-B146-4D08-82EC-846DD89B0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462" y="0"/>
            <a:ext cx="9931338" cy="6823040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8940597-2E9A-4141-B2D0-C488487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0"/>
            <a:ext cx="50863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609600"/>
            <a:ext cx="7429500" cy="56388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905000"/>
            <a:ext cx="5864382" cy="2275238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A44EEDB-C599-41AA-9D84-D53811C28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96" y="0"/>
            <a:ext cx="63502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FE574478-76DE-4613-8FBD-36B353081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391" y="0"/>
            <a:ext cx="63502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653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269" y="1189969"/>
            <a:ext cx="4389542" cy="4677431"/>
          </a:xfrm>
          <a:solidFill>
            <a:schemeClr val="accent2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2789" y="1494770"/>
            <a:ext cx="3688080" cy="391543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Important Content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AC89BA5-7D71-4838-92DC-A9DD44EC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14DBA-0879-4C83-B4B4-EECB085A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441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976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1648"/>
            <a:ext cx="5090157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5090157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27803" y="4021648"/>
            <a:ext cx="5090157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7803" y="3429000"/>
            <a:ext cx="5090157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27803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94646A1-59D8-49D7-B0E1-B7771AB2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0668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5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58640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4C1E55C-86D8-4053-9865-59D5B4F8A35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B68B60C-9D86-4961-A5CE-AB650CA336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AFE200E7-D3F0-41C3-92B0-E0967703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68336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20633DF-6AFD-4B07-9AFD-09317A9C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6824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38400"/>
            <a:ext cx="5901458" cy="975260"/>
          </a:xfrm>
        </p:spPr>
        <p:txBody>
          <a:bodyPr lIns="91440" rIns="9144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4391622"/>
            <a:ext cx="5901458" cy="975260"/>
          </a:xfrm>
        </p:spPr>
        <p:txBody>
          <a:bodyPr lIns="91440" rIns="9144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4666886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4517480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2157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23061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3556396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3846999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3697593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562600" y="4689732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4980335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8944" y="4830929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847411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51214" y="2035302"/>
            <a:ext cx="4312844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840" y="2280181"/>
            <a:ext cx="49377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756426" y="1935993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71132" y="3576256"/>
            <a:ext cx="5392925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3846999"/>
            <a:ext cx="40233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74508" y="350281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949699" y="5117210"/>
            <a:ext cx="6514359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41" y="5362089"/>
            <a:ext cx="29565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80392" y="501790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F57DF2-7AB9-4D3A-AADE-E93D5621B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8974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18097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9C406-BFD3-481F-9B48-3DCA3A33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518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F3D50D-B3D8-4A41-84D8-4BE250D1B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856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1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1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6321F101-EC7B-4128-A7FA-373AC507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672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2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229667AF-39CB-43E6-8D30-A2DDF836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010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3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B4CA538-2AD9-458A-B582-2FBFEAF60C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857C263B-EA99-4350-84C0-08B9746AEC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</p:spTree>
    <p:extLst>
      <p:ext uri="{BB962C8B-B14F-4D97-AF65-F5344CB8AC3E}">
        <p14:creationId xmlns:p14="http://schemas.microsoft.com/office/powerpoint/2010/main" val="1184759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751397" y="5027659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902" y="2057402"/>
            <a:ext cx="2743197" cy="274319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021" y="5307558"/>
            <a:ext cx="31089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021" y="5688559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7846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1598D0-210A-4FC8-9A7B-BFA0921CF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536511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06439E2-68F5-46DF-9799-ABBEBECFD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06013" y="2754546"/>
            <a:ext cx="3254399" cy="2828600"/>
            <a:chOff x="4431264" y="2199060"/>
            <a:chExt cx="3363136" cy="28286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BDA24073-E1E8-43FF-B135-B2947B9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5426747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DAD1D946-AD65-4E2D-A739-D93BA1AC1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408933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036FD13F-5CDF-4A6F-A890-1F23EA590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458832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A974DF-48E5-46E7-9453-8A47028B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036660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85692E-DBD5-4FD7-95CA-849C1026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65325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6422F5-A2F2-43D5-84EE-F875A28A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34827" y="2754546"/>
            <a:ext cx="3254399" cy="2828600"/>
            <a:chOff x="4431264" y="2199060"/>
            <a:chExt cx="3363136" cy="28286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DEE070FD-95C9-4396-B429-69E1E14E3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55561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5A9E7D40-35C3-4F7D-AAB6-D4168037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37747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13CB6343-C37E-4656-A566-EA9A3A1B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87646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5850" y="264360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7415" y="408311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64282" y="5509983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27786" y="264360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9351" y="408311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6218" y="5509983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622213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60064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864" y="2618469"/>
            <a:ext cx="3108959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8864" y="2999470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46423" y="665228"/>
            <a:ext cx="0" cy="74066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112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04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04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400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2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2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4977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04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5904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595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87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87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066634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5905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905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2609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96641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5441" y="2618469"/>
            <a:ext cx="3108959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5441" y="2999470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112012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27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815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69127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5010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08140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115251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82655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_Deep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31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78095" y="1905000"/>
            <a:ext cx="1255400" cy="12554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1136" y="2288331"/>
            <a:ext cx="3108959" cy="290097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36" y="2566041"/>
            <a:ext cx="3108959" cy="221043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670561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0984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9272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73699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65467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53860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10160971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9BD202-1C38-47A5-8B06-0AADB78AA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2642433"/>
            <a:ext cx="0" cy="556415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68CF0B9D-069C-46BA-9B77-7BDE114F3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9272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EB5CB55-9BF0-4309-AA93-9540CDA1CE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9080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184A6FF6-89E5-41B3-83AD-E1F1AC1C71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9080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65909E03-0C86-44C4-9260-484E8CF6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73699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0D08C690-4C72-47C4-ADBC-6DBFC463FC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0055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FEBB122E-6E5D-4B48-91C0-C6EB8BA3D2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0055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A968314E-9F6B-4D90-BC2A-C5BB6AC70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65467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98FF5C01-8CE1-475F-A59A-011328494FC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030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DC690F93-088F-498C-9B26-2DCE00A114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030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D462CE1-BEE9-45C4-AB54-354D05E69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8353860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9FA2731A-D1B2-4144-8373-12B9313F9BF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7411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F61DF59D-6B27-4EC6-A151-0F9B99DC80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017411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020462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005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705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05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526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722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5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109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489EE1C9-68AE-4BDD-B34C-9DE809C4D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>
              <a:alpha val="84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9F89ADF8-2320-4EC3-98EA-5CB618A52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0"/>
            <a:ext cx="6781800" cy="6324600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2265916"/>
            <a:ext cx="5314950" cy="3488998"/>
          </a:xfrm>
          <a:noFill/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4D12B-58A6-47D1-9B2D-697AB265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37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3FC1AA-8591-43A1-9962-1599E1A8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48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1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60B2D8-3756-4781-A8DD-692C3F89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0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01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5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EDA9EB-20CE-4EA1-9720-40FBEB45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650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6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033509-FE6E-46FC-85C8-B777FBA2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91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8135" y="1219200"/>
            <a:ext cx="7232465" cy="903638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93251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03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857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3450" y="762000"/>
            <a:ext cx="4381500" cy="34290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803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57300" y="1447800"/>
            <a:ext cx="4114800" cy="39624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5390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-33" y="0"/>
            <a:ext cx="12192000" cy="175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Google Shape;26;p5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346933" y="864967"/>
            <a:ext cx="9508400" cy="895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346933" y="1913267"/>
            <a:ext cx="9508400" cy="370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»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450" y="762000"/>
            <a:ext cx="4381500" cy="34290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450" y="4343400"/>
            <a:ext cx="4381500" cy="1355732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447800"/>
            <a:ext cx="4114800" cy="39624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495801"/>
            <a:ext cx="4876800" cy="60960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31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14478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621E917-505B-493E-99EE-2E57CB33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2466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mphasis-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676400"/>
            <a:ext cx="10837333" cy="424732"/>
          </a:xfrm>
          <a:solidFill>
            <a:schemeClr val="accent1"/>
          </a:solidFill>
        </p:spPr>
        <p:txBody>
          <a:bodyPr wrap="square" lIns="640080" rIns="91440">
            <a:sp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5947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103120"/>
            <a:ext cx="11106150" cy="4221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9" r:id="rId2"/>
    <p:sldLayoutId id="2147483961" r:id="rId3"/>
    <p:sldLayoutId id="2147483962" r:id="rId4"/>
    <p:sldLayoutId id="2147483964" r:id="rId5"/>
    <p:sldLayoutId id="2147483958" r:id="rId6"/>
    <p:sldLayoutId id="2147483963" r:id="rId7"/>
    <p:sldLayoutId id="2147483957" r:id="rId8"/>
    <p:sldLayoutId id="2147483965" r:id="rId9"/>
    <p:sldLayoutId id="2147483966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7" r:id="rId17"/>
    <p:sldLayoutId id="2147483967" r:id="rId18"/>
    <p:sldLayoutId id="2147483968" r:id="rId19"/>
    <p:sldLayoutId id="2147483987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8" r:id="rId26"/>
    <p:sldLayoutId id="2147483974" r:id="rId27"/>
    <p:sldLayoutId id="2147483975" r:id="rId28"/>
    <p:sldLayoutId id="2147483976" r:id="rId29"/>
    <p:sldLayoutId id="214748397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5" r:id="rId37"/>
    <p:sldLayoutId id="2147484002" r:id="rId38"/>
    <p:sldLayoutId id="2147484003" r:id="rId39"/>
    <p:sldLayoutId id="2147484004" r:id="rId40"/>
    <p:sldLayoutId id="2147483994" r:id="rId41"/>
    <p:sldLayoutId id="2147484005" r:id="rId42"/>
    <p:sldLayoutId id="2147484006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4008" r:id="rId52"/>
    <p:sldLayoutId id="2147484009" r:id="rId53"/>
    <p:sldLayoutId id="2147484010" r:id="rId54"/>
    <p:sldLayoutId id="2147484011" r:id="rId55"/>
    <p:sldLayoutId id="2147484012" r:id="rId56"/>
    <p:sldLayoutId id="2147484013" r:id="rId5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gnouexam.samarth.ac.i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youtu.be/kgZNN0DHau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ignouexam.samarth.ac.in/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exambrowser.org/download_en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Relationship Id="rId4" Type="http://schemas.openxmlformats.org/officeDocument/2006/relationships/hyperlink" Target="mailto:preexamevb@ignou.ac.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afeexambrowser.org/download_en.html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afeexambrowser.org/download_en.html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9890287-4DB6-4C87-AEAF-17E9594F4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13" b="7813"/>
          <a:stretch>
            <a:fillRect/>
          </a:stretch>
        </p:blipFill>
        <p:spPr/>
      </p:pic>
      <p:sp>
        <p:nvSpPr>
          <p:cNvPr id="285" name="Text Placeholder 284">
            <a:extLst>
              <a:ext uri="{FF2B5EF4-FFF2-40B4-BE49-F238E27FC236}">
                <a16:creationId xmlns:a16="http://schemas.microsoft.com/office/drawing/2014/main" id="{C0BF9B80-F084-4423-8C1C-E79BE8298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6" name="Text Placeholder 285">
            <a:extLst>
              <a:ext uri="{FF2B5EF4-FFF2-40B4-BE49-F238E27FC236}">
                <a16:creationId xmlns:a16="http://schemas.microsoft.com/office/drawing/2014/main" id="{9626180B-FF05-48CF-BFB3-C95C9B5DA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933031D-018B-489E-B613-2113C1CD2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100" y="857232"/>
            <a:ext cx="7344816" cy="1190792"/>
          </a:xfrm>
        </p:spPr>
        <p:txBody>
          <a:bodyPr>
            <a:normAutofit fontScale="90000"/>
          </a:bodyPr>
          <a:lstStyle/>
          <a:p>
            <a:r>
              <a:rPr lang="en-US" sz="3600" b="0" i="0" dirty="0">
                <a:effectLst/>
                <a:latin typeface="Google Sans"/>
              </a:rPr>
              <a:t>Online </a:t>
            </a:r>
            <a:r>
              <a:rPr lang="en-US" sz="3600" dirty="0">
                <a:latin typeface="Google Sans"/>
              </a:rPr>
              <a:t>Remote Proctored examination-TEE </a:t>
            </a:r>
            <a:r>
              <a:rPr lang="en-US" sz="3600" b="0" i="0" dirty="0">
                <a:effectLst/>
                <a:latin typeface="Google Sans"/>
              </a:rPr>
              <a:t>June, 2026 </a:t>
            </a:r>
            <a:br>
              <a:rPr lang="en-US" sz="3600" b="0" i="0" dirty="0">
                <a:effectLst/>
                <a:latin typeface="Google Sans"/>
              </a:rPr>
            </a:br>
            <a:r>
              <a:rPr lang="en-US" sz="3600" b="0" i="0" dirty="0">
                <a:effectLst/>
                <a:latin typeface="Google Sans"/>
              </a:rPr>
              <a:t>for E-Vidya Bharti Learners</a:t>
            </a:r>
            <a:br>
              <a:rPr lang="en-US" sz="4000" b="0" i="0" dirty="0">
                <a:effectLst/>
                <a:latin typeface="Google Sans"/>
              </a:rPr>
            </a:br>
            <a:br>
              <a:rPr lang="en-US" sz="4000" b="0" i="0" dirty="0">
                <a:effectLst/>
                <a:latin typeface="Google Sans"/>
              </a:rPr>
            </a:br>
            <a:br>
              <a:rPr lang="en-US" sz="4000" b="0" i="0" dirty="0">
                <a:effectLst/>
                <a:latin typeface="Google Sans"/>
              </a:rPr>
            </a:br>
            <a:br>
              <a:rPr lang="en-US" sz="4000" b="0" i="0" dirty="0">
                <a:effectLst/>
                <a:latin typeface="Google Sans"/>
              </a:rPr>
            </a:br>
            <a:r>
              <a:rPr lang="en-US" sz="3600" b="0" i="0" dirty="0">
                <a:solidFill>
                  <a:srgbClr val="92D050"/>
                </a:solidFill>
                <a:effectLst/>
                <a:latin typeface="Google Sans"/>
              </a:rPr>
              <a:t>Demonstration</a:t>
            </a:r>
            <a:br>
              <a:rPr lang="en-US" sz="4000" b="0" i="0" dirty="0">
                <a:effectLst/>
                <a:latin typeface="Google Sans"/>
              </a:rPr>
            </a:br>
            <a:br>
              <a:rPr lang="en-US" sz="300" b="0" i="0" dirty="0">
                <a:effectLst/>
                <a:latin typeface="Google Sans"/>
              </a:rPr>
            </a:br>
            <a:br>
              <a:rPr lang="en-US" sz="300" b="0" i="0" dirty="0">
                <a:effectLst/>
                <a:latin typeface="Google Sans"/>
              </a:rPr>
            </a:br>
            <a:br>
              <a:rPr lang="en-US" sz="300" b="0" i="0" dirty="0">
                <a:effectLst/>
                <a:latin typeface="Google Sans"/>
              </a:rPr>
            </a:br>
            <a:br>
              <a:rPr lang="en-US" sz="300" b="0" i="0" dirty="0">
                <a:effectLst/>
                <a:latin typeface="Google Sans"/>
              </a:rPr>
            </a:br>
            <a:br>
              <a:rPr lang="en-US" sz="300" b="0" i="0" dirty="0">
                <a:effectLst/>
                <a:latin typeface="Google Sans"/>
              </a:rPr>
            </a:br>
            <a:r>
              <a:rPr lang="en-US" sz="3600" dirty="0">
                <a:solidFill>
                  <a:srgbClr val="FFFF00"/>
                </a:solidFill>
              </a:rPr>
              <a:t>By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SED, RSD and COE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IGNOU</a:t>
            </a:r>
            <a:br>
              <a:rPr lang="en-US" sz="3600" dirty="0">
                <a:solidFill>
                  <a:srgbClr val="FFFF00"/>
                </a:solidFill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06F8B2E-A7F5-4413-BEED-BFF7C3D9F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7042" y="4809976"/>
            <a:ext cx="6715172" cy="133366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2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49679B-A032-4454-8695-7F2F814FB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10</a:t>
            </a:fld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CBF984-D626-F23F-50BB-62D78CB8E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390309"/>
            <a:ext cx="8352927" cy="6467691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51D9418-ADE7-D383-EA01-B9F1C7BA25AC}"/>
              </a:ext>
            </a:extLst>
          </p:cNvPr>
          <p:cNvSpPr/>
          <p:nvPr/>
        </p:nvSpPr>
        <p:spPr>
          <a:xfrm>
            <a:off x="7392144" y="5914241"/>
            <a:ext cx="1224136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E01825-FC2E-F41E-F117-92DB03E14401}"/>
              </a:ext>
            </a:extLst>
          </p:cNvPr>
          <p:cNvSpPr/>
          <p:nvPr/>
        </p:nvSpPr>
        <p:spPr>
          <a:xfrm>
            <a:off x="2460576" y="5593613"/>
            <a:ext cx="648072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3369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94080C-C41C-CA6A-F93E-B20C92A70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11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615B30-0378-AD4C-113B-47ED2B8483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10" t="14300" r="29919" b="21651"/>
          <a:stretch/>
        </p:blipFill>
        <p:spPr>
          <a:xfrm>
            <a:off x="407368" y="692696"/>
            <a:ext cx="4824536" cy="4392488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3B201D-EDEE-D0C9-D172-9B869C0ED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40" y="1052736"/>
            <a:ext cx="4858428" cy="8640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EC7FC3-16ED-2AFB-CC91-82E7739EC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984" y="1484784"/>
            <a:ext cx="5258534" cy="4993239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B3FDB13-CA2D-A3B0-E7E9-38BC1EAD1F67}"/>
              </a:ext>
            </a:extLst>
          </p:cNvPr>
          <p:cNvSpPr/>
          <p:nvPr/>
        </p:nvSpPr>
        <p:spPr>
          <a:xfrm>
            <a:off x="10128448" y="5662213"/>
            <a:ext cx="864096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342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4FFDD-C5CA-7398-CC57-69752098C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12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F59C84-9A4E-2F70-DC6E-7D8C8F1C9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1123950"/>
            <a:ext cx="11534775" cy="46101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0C61E5B-1EF4-3F78-96F9-9E51FF7817BA}"/>
              </a:ext>
            </a:extLst>
          </p:cNvPr>
          <p:cNvSpPr/>
          <p:nvPr/>
        </p:nvSpPr>
        <p:spPr>
          <a:xfrm>
            <a:off x="3071664" y="4149080"/>
            <a:ext cx="3704533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4684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426CD5-5E5D-5A25-490E-5D3D1AD66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398" y="902999"/>
            <a:ext cx="7451204" cy="559929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4FFDD-C5CA-7398-CC57-69752098C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0C61E5B-1EF4-3F78-96F9-9E51FF7817BA}"/>
              </a:ext>
            </a:extLst>
          </p:cNvPr>
          <p:cNvSpPr/>
          <p:nvPr/>
        </p:nvSpPr>
        <p:spPr>
          <a:xfrm>
            <a:off x="3427368" y="1229896"/>
            <a:ext cx="4824536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4025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02B9606-F9BC-40CD-9467-6348ACE4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682397A-D234-4487-8E63-23B79C76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7199992-58FE-4335-A811-6AFA96B5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/>
              <a:t>Profile Photo Update </a:t>
            </a:r>
            <a:br>
              <a:rPr lang="en-US" sz="6000" dirty="0"/>
            </a:br>
            <a:r>
              <a:rPr lang="en-US" sz="6000" dirty="0"/>
              <a:t>(Steps 2 to 3)</a:t>
            </a:r>
            <a:br>
              <a:rPr lang="en-US" sz="6000" dirty="0"/>
            </a:br>
            <a:r>
              <a:rPr lang="en-US" alt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URL: </a:t>
            </a:r>
            <a:br>
              <a:rPr lang="en-US" alt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https://ignouexam.samarth.ac.in/</a:t>
            </a:r>
            <a:endParaRPr lang="en-US" sz="2700" dirty="0">
              <a:solidFill>
                <a:srgbClr val="FFFF00"/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8FCB52-DD55-48F6-9F4A-D2A0F6586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026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619A612-A3D4-EDC3-C95E-FDC33D39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-45296"/>
            <a:ext cx="10805160" cy="476672"/>
          </a:xfrm>
        </p:spPr>
        <p:txBody>
          <a:bodyPr>
            <a:noAutofit/>
          </a:bodyPr>
          <a:lstStyle/>
          <a:p>
            <a:r>
              <a:rPr lang="en-IN" sz="3200" dirty="0">
                <a:solidFill>
                  <a:schemeClr val="bg1"/>
                </a:solidFill>
              </a:rPr>
              <a:t>https://ignouexam.samarth.ac.in/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65097-080E-5BB9-5601-52B7B33F5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15</a:t>
            </a:fld>
            <a:endParaRPr lang="en-US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063A7E-A87F-871F-208A-68591F93B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21" t="2799" r="28267" b="3462"/>
          <a:stretch/>
        </p:blipFill>
        <p:spPr>
          <a:xfrm>
            <a:off x="3071664" y="842432"/>
            <a:ext cx="5472608" cy="5863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0243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968DF6-650A-939C-5CB0-4F119F9F3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620"/>
            <a:ext cx="12192000" cy="57277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CCC8F-0E79-FB26-DBF3-697F9C974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16</a:t>
            </a:fld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7DF5C8-080D-6E7C-2E5F-D5A7D1C9FBF2}"/>
              </a:ext>
            </a:extLst>
          </p:cNvPr>
          <p:cNvSpPr/>
          <p:nvPr/>
        </p:nvSpPr>
        <p:spPr>
          <a:xfrm>
            <a:off x="11352584" y="548680"/>
            <a:ext cx="648072" cy="7910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1967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3FBEE7-D0FD-E952-0B81-8E40D8178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17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65A0D-A3CE-FA31-E241-0582FFE42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150"/>
            <a:ext cx="12192000" cy="57277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1D8DBA3-B9C8-5A63-9468-F0FBEA7EA282}"/>
              </a:ext>
            </a:extLst>
          </p:cNvPr>
          <p:cNvSpPr/>
          <p:nvPr/>
        </p:nvSpPr>
        <p:spPr>
          <a:xfrm>
            <a:off x="9408368" y="1143752"/>
            <a:ext cx="1080120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5554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3FBEE7-D0FD-E952-0B81-8E40D8178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18</a:t>
            </a:fld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7195F6-F1FF-CEE8-0218-C4686752E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908720"/>
            <a:ext cx="10496550" cy="441007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1D8DBA3-B9C8-5A63-9468-F0FBEA7EA282}"/>
              </a:ext>
            </a:extLst>
          </p:cNvPr>
          <p:cNvSpPr/>
          <p:nvPr/>
        </p:nvSpPr>
        <p:spPr>
          <a:xfrm>
            <a:off x="6312024" y="3429000"/>
            <a:ext cx="1512168" cy="864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4573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26AF9E-DD9B-D089-95CE-BC99EA8DF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9548"/>
            <a:ext cx="12192000" cy="517890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3FBEE7-D0FD-E952-0B81-8E40D8178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19</a:t>
            </a:fld>
            <a:endParaRPr lang="en-US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D8DBA3-B9C8-5A63-9468-F0FBEA7EA282}"/>
              </a:ext>
            </a:extLst>
          </p:cNvPr>
          <p:cNvSpPr/>
          <p:nvPr/>
        </p:nvSpPr>
        <p:spPr>
          <a:xfrm>
            <a:off x="2855640" y="2420888"/>
            <a:ext cx="1512168" cy="864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FC18C67-5504-1EFB-F1B2-FC4E40B33078}"/>
              </a:ext>
            </a:extLst>
          </p:cNvPr>
          <p:cNvSpPr/>
          <p:nvPr/>
        </p:nvSpPr>
        <p:spPr>
          <a:xfrm>
            <a:off x="6528048" y="3573016"/>
            <a:ext cx="1512168" cy="864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FBC890-B3E7-5EDA-68FC-32F3F6CC3C54}"/>
              </a:ext>
            </a:extLst>
          </p:cNvPr>
          <p:cNvCxnSpPr/>
          <p:nvPr/>
        </p:nvCxnSpPr>
        <p:spPr>
          <a:xfrm>
            <a:off x="7968208" y="2420888"/>
            <a:ext cx="72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71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this Session…..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9F2D79-3979-C624-AD43-0E15E53869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Demo Video Link:   </a:t>
            </a:r>
            <a:r>
              <a:rPr lang="en-US" dirty="0">
                <a:solidFill>
                  <a:srgbClr val="0070C0"/>
                </a:solidFill>
                <a:highlight>
                  <a:srgbClr val="FFFF00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https://youtu.be/kgZNN0DHau4</a:t>
            </a:r>
            <a:endParaRPr lang="en-IN" dirty="0">
              <a:highlight>
                <a:srgbClr val="FFFF00"/>
              </a:highlight>
            </a:endParaRP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47977716-4592-DAC1-7560-B6CCB87DD2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Pre-Examination Instructions to EVBAB Students;</a:t>
            </a:r>
          </a:p>
          <a:p>
            <a:r>
              <a:rPr lang="en-US" sz="3600" dirty="0"/>
              <a:t>Online Remote Proctored Examinations;</a:t>
            </a:r>
          </a:p>
          <a:p>
            <a:r>
              <a:rPr lang="en-US" sz="3600" dirty="0"/>
              <a:t>UFM</a:t>
            </a:r>
          </a:p>
          <a:p>
            <a:r>
              <a:rPr lang="en-US" sz="3600" dirty="0"/>
              <a:t>Control and Monitoring by IGNOU.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Demo Video Link:   </a:t>
            </a:r>
            <a:r>
              <a:rPr lang="en-US" sz="4000" dirty="0">
                <a:solidFill>
                  <a:srgbClr val="0070C0"/>
                </a:solidFill>
                <a:highlight>
                  <a:srgbClr val="FFFF00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https://youtu.be/kgZNN0DHau4</a:t>
            </a:r>
            <a:endParaRPr lang="en-IN" sz="4000" dirty="0">
              <a:highlight>
                <a:srgbClr val="FFFF00"/>
              </a:highlight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4725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C5879E-6A4F-9EEE-E634-CD71E9064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338"/>
            <a:ext cx="12192000" cy="571132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3FBEE7-D0FD-E952-0B81-8E40D8178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20</a:t>
            </a:fld>
            <a:endParaRPr lang="en-US" noProof="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FC18C67-5504-1EFB-F1B2-FC4E40B33078}"/>
              </a:ext>
            </a:extLst>
          </p:cNvPr>
          <p:cNvSpPr/>
          <p:nvPr/>
        </p:nvSpPr>
        <p:spPr>
          <a:xfrm>
            <a:off x="3503712" y="3140968"/>
            <a:ext cx="1800200" cy="16561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FBC890-B3E7-5EDA-68FC-32F3F6CC3C54}"/>
              </a:ext>
            </a:extLst>
          </p:cNvPr>
          <p:cNvCxnSpPr/>
          <p:nvPr/>
        </p:nvCxnSpPr>
        <p:spPr>
          <a:xfrm>
            <a:off x="7968208" y="2420888"/>
            <a:ext cx="72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849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41AFD6-EC81-A04D-85AE-18875463F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80" y="332656"/>
            <a:ext cx="11174039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3FBEE7-D0FD-E952-0B81-8E40D8178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21</a:t>
            </a:fld>
            <a:endParaRPr lang="en-US" noProof="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FC18C67-5504-1EFB-F1B2-FC4E40B33078}"/>
              </a:ext>
            </a:extLst>
          </p:cNvPr>
          <p:cNvSpPr/>
          <p:nvPr/>
        </p:nvSpPr>
        <p:spPr>
          <a:xfrm>
            <a:off x="4007768" y="5877272"/>
            <a:ext cx="1800200" cy="864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7376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9B962-80D2-BB39-29AA-51F9E361C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22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9BDDA6-A52E-2319-FF27-9EDCE1C8E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48" y="188640"/>
            <a:ext cx="10175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91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02B9606-F9BC-40CD-9467-6348ACE4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682397A-D234-4487-8E63-23B79C76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7199992-58FE-4335-A811-6AFA96B5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IN" altLang="en-US" dirty="0"/>
            </a:br>
            <a:r>
              <a:rPr lang="en-IN" altLang="en-US" dirty="0"/>
              <a:t>How to attend the examination? </a:t>
            </a:r>
            <a:br>
              <a:rPr lang="en-IN" altLang="en-US" dirty="0"/>
            </a:br>
            <a:r>
              <a:rPr lang="en-IN" altLang="en-US" dirty="0"/>
              <a:t>(via safe exam browser)</a:t>
            </a:r>
            <a:br>
              <a:rPr lang="en-IN" altLang="en-US" dirty="0"/>
            </a:br>
            <a:r>
              <a:rPr lang="en-IN" altLang="en-US" dirty="0" err="1"/>
              <a:t>mcq</a:t>
            </a:r>
            <a:r>
              <a:rPr lang="en-IN" altLang="en-US" dirty="0"/>
              <a:t> type examination-demo</a:t>
            </a:r>
            <a:br>
              <a:rPr lang="en-IN" altLang="en-US" dirty="0"/>
            </a:br>
            <a:r>
              <a:rPr lang="en-IN" dirty="0"/>
              <a:t> </a:t>
            </a:r>
            <a:r>
              <a:rPr lang="en-US" dirty="0"/>
              <a:t>(Step 4-to-7)</a:t>
            </a:r>
            <a:br>
              <a:rPr lang="en-IN" altLang="en-US" dirty="0"/>
            </a:b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8FCB52-DD55-48F6-9F4A-D2A0F6586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55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4FFDD-C5CA-7398-CC57-69752098C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24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F59C84-9A4E-2F70-DC6E-7D8C8F1C9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1123950"/>
            <a:ext cx="11534775" cy="46101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0C61E5B-1EF4-3F78-96F9-9E51FF7817BA}"/>
              </a:ext>
            </a:extLst>
          </p:cNvPr>
          <p:cNvSpPr/>
          <p:nvPr/>
        </p:nvSpPr>
        <p:spPr>
          <a:xfrm>
            <a:off x="3071664" y="4149080"/>
            <a:ext cx="3704533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4857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426CD5-5E5D-5A25-490E-5D3D1AD66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398" y="902999"/>
            <a:ext cx="7451204" cy="559929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4FFDD-C5CA-7398-CC57-69752098C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25</a:t>
            </a:fld>
            <a:endParaRPr lang="en-US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0C61E5B-1EF4-3F78-96F9-9E51FF7817BA}"/>
              </a:ext>
            </a:extLst>
          </p:cNvPr>
          <p:cNvSpPr/>
          <p:nvPr/>
        </p:nvSpPr>
        <p:spPr>
          <a:xfrm>
            <a:off x="3427368" y="1229896"/>
            <a:ext cx="4824536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0C61E5B-1EF4-3F78-96F9-9E51FF7817BA}"/>
              </a:ext>
            </a:extLst>
          </p:cNvPr>
          <p:cNvSpPr/>
          <p:nvPr/>
        </p:nvSpPr>
        <p:spPr>
          <a:xfrm>
            <a:off x="3095604" y="4000504"/>
            <a:ext cx="4824536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3092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F49948-63C3-A40F-426D-2726C8D06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619125"/>
            <a:ext cx="11496675" cy="56197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4FFDD-C5CA-7398-CC57-69752098C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26</a:t>
            </a:fld>
            <a:endParaRPr lang="en-US" noProof="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26082F-CF69-B90E-5197-48FABB8B40C0}"/>
              </a:ext>
            </a:extLst>
          </p:cNvPr>
          <p:cNvSpPr/>
          <p:nvPr/>
        </p:nvSpPr>
        <p:spPr>
          <a:xfrm>
            <a:off x="2783632" y="4653136"/>
            <a:ext cx="2592288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3518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A3D6AC-C57E-13E1-4079-6EAD742B7F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469" b="33201"/>
          <a:stretch/>
        </p:blipFill>
        <p:spPr>
          <a:xfrm>
            <a:off x="479376" y="850404"/>
            <a:ext cx="10915695" cy="515719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4FFDD-C5CA-7398-CC57-69752098C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27</a:t>
            </a:fld>
            <a:endParaRPr lang="en-US" noProof="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26082F-CF69-B90E-5197-48FABB8B40C0}"/>
              </a:ext>
            </a:extLst>
          </p:cNvPr>
          <p:cNvSpPr/>
          <p:nvPr/>
        </p:nvSpPr>
        <p:spPr>
          <a:xfrm>
            <a:off x="7392144" y="2924944"/>
            <a:ext cx="2016224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9B9149-0D92-B300-AC5B-2D748A2DA325}"/>
              </a:ext>
            </a:extLst>
          </p:cNvPr>
          <p:cNvSpPr/>
          <p:nvPr/>
        </p:nvSpPr>
        <p:spPr>
          <a:xfrm>
            <a:off x="4367808" y="2348880"/>
            <a:ext cx="57606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4751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C5F995-05B8-C6FB-0D01-73C46B635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360"/>
            <a:ext cx="12192000" cy="685466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4FFDD-C5CA-7398-CC57-69752098C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28</a:t>
            </a:fld>
            <a:endParaRPr lang="en-US" noProof="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26082F-CF69-B90E-5197-48FABB8B40C0}"/>
              </a:ext>
            </a:extLst>
          </p:cNvPr>
          <p:cNvSpPr/>
          <p:nvPr/>
        </p:nvSpPr>
        <p:spPr>
          <a:xfrm>
            <a:off x="3575720" y="3013421"/>
            <a:ext cx="2016224" cy="12639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9394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97415A-04DB-03C8-6F36-9A4B57A50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4FFDD-C5CA-7398-CC57-69752098C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29</a:t>
            </a:fld>
            <a:endParaRPr lang="en-US" noProof="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26082F-CF69-B90E-5197-48FABB8B40C0}"/>
              </a:ext>
            </a:extLst>
          </p:cNvPr>
          <p:cNvSpPr/>
          <p:nvPr/>
        </p:nvSpPr>
        <p:spPr>
          <a:xfrm>
            <a:off x="931069" y="1988840"/>
            <a:ext cx="2016224" cy="864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1451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02B9606-F9BC-40CD-9467-6348ACE4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682397A-D234-4487-8E63-23B79C76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7199992-58FE-4335-A811-6AFA96B5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Pre-Examination Instructions to EVBAB Students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8FCB52-DD55-48F6-9F4A-D2A0F6586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52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3ABCD3-AD25-854A-DA9B-22A940B44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2"/>
          <a:stretch/>
        </p:blipFill>
        <p:spPr>
          <a:xfrm>
            <a:off x="119336" y="0"/>
            <a:ext cx="11712624" cy="685466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2E2A5F-03C0-35B2-03D1-0A084578C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30</a:t>
            </a:fld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8A433A-FE11-1BF4-A1C4-CDE867BA613B}"/>
              </a:ext>
            </a:extLst>
          </p:cNvPr>
          <p:cNvSpPr/>
          <p:nvPr/>
        </p:nvSpPr>
        <p:spPr>
          <a:xfrm>
            <a:off x="3503712" y="2852936"/>
            <a:ext cx="2016224" cy="9196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C1CAFF4C-9180-519E-B64C-C3AA5FB8E4F8}"/>
              </a:ext>
            </a:extLst>
          </p:cNvPr>
          <p:cNvSpPr/>
          <p:nvPr/>
        </p:nvSpPr>
        <p:spPr>
          <a:xfrm>
            <a:off x="8256240" y="2132856"/>
            <a:ext cx="2592288" cy="1872208"/>
          </a:xfrm>
          <a:prstGeom prst="wedgeRectCallout">
            <a:avLst>
              <a:gd name="adj1" fmla="val -159185"/>
              <a:gd name="adj2" fmla="val 20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/>
              <a:t>This is mandatory for examination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5278729-011F-672F-F8F2-7C0A4A862148}"/>
              </a:ext>
            </a:extLst>
          </p:cNvPr>
          <p:cNvSpPr/>
          <p:nvPr/>
        </p:nvSpPr>
        <p:spPr>
          <a:xfrm>
            <a:off x="3503712" y="5445225"/>
            <a:ext cx="1440160" cy="1995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6791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2E2A5F-03C0-35B2-03D1-0A084578C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31</a:t>
            </a:fld>
            <a:endParaRPr lang="en-US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7EBC7F-6840-F888-518B-019E2B4EC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2" r="4320" b="16200"/>
          <a:stretch/>
        </p:blipFill>
        <p:spPr>
          <a:xfrm>
            <a:off x="119336" y="587987"/>
            <a:ext cx="11665296" cy="545613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2234151-9ED2-7F93-7DDA-509264B8C82B}"/>
              </a:ext>
            </a:extLst>
          </p:cNvPr>
          <p:cNvSpPr/>
          <p:nvPr/>
        </p:nvSpPr>
        <p:spPr>
          <a:xfrm>
            <a:off x="3503712" y="4446879"/>
            <a:ext cx="1440160" cy="9196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6D1E02-816E-C092-BF65-BF2BA3922E96}"/>
              </a:ext>
            </a:extLst>
          </p:cNvPr>
          <p:cNvSpPr/>
          <p:nvPr/>
        </p:nvSpPr>
        <p:spPr>
          <a:xfrm>
            <a:off x="3503712" y="2780927"/>
            <a:ext cx="432048" cy="5351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971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C2479A-5EF0-3267-D390-0824D2DD0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2E2A5F-03C0-35B2-03D1-0A084578C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32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33F50C-48FA-D3BF-E185-598F964ABE47}"/>
              </a:ext>
            </a:extLst>
          </p:cNvPr>
          <p:cNvSpPr/>
          <p:nvPr/>
        </p:nvSpPr>
        <p:spPr>
          <a:xfrm>
            <a:off x="479376" y="2132856"/>
            <a:ext cx="1224136" cy="28803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EF4BF6-84F5-463B-228E-CD4FF2CC6E34}"/>
              </a:ext>
            </a:extLst>
          </p:cNvPr>
          <p:cNvSpPr/>
          <p:nvPr/>
        </p:nvSpPr>
        <p:spPr>
          <a:xfrm>
            <a:off x="1847528" y="2348880"/>
            <a:ext cx="6264696" cy="2880320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500B2E-872F-EC12-82B1-9250FBB90B5A}"/>
              </a:ext>
            </a:extLst>
          </p:cNvPr>
          <p:cNvSpPr/>
          <p:nvPr/>
        </p:nvSpPr>
        <p:spPr>
          <a:xfrm>
            <a:off x="8159552" y="2492896"/>
            <a:ext cx="2736304" cy="2880320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6505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3DB2A2-4593-C4B8-60E6-1D76B0E6E5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28" t="3778" r="9247" b="14283"/>
          <a:stretch/>
        </p:blipFill>
        <p:spPr>
          <a:xfrm>
            <a:off x="1271464" y="260648"/>
            <a:ext cx="9793088" cy="56166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2E2A5F-03C0-35B2-03D1-0A084578C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33</a:t>
            </a:fld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500B2E-872F-EC12-82B1-9250FBB90B5A}"/>
              </a:ext>
            </a:extLst>
          </p:cNvPr>
          <p:cNvSpPr/>
          <p:nvPr/>
        </p:nvSpPr>
        <p:spPr>
          <a:xfrm>
            <a:off x="3575720" y="4293096"/>
            <a:ext cx="2016224" cy="864096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3567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09164C-26E1-41D1-255E-A6BAF87ADD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396"/>
          <a:stretch/>
        </p:blipFill>
        <p:spPr>
          <a:xfrm>
            <a:off x="407368" y="332656"/>
            <a:ext cx="10680744" cy="685466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2E2A5F-03C0-35B2-03D1-0A084578C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34</a:t>
            </a:fld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500B2E-872F-EC12-82B1-9250FBB90B5A}"/>
              </a:ext>
            </a:extLst>
          </p:cNvPr>
          <p:cNvSpPr/>
          <p:nvPr/>
        </p:nvSpPr>
        <p:spPr>
          <a:xfrm>
            <a:off x="5663952" y="4293096"/>
            <a:ext cx="2016224" cy="864096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1589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C0271F-9025-6537-D713-4B5381A81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48"/>
          <a:stretch/>
        </p:blipFill>
        <p:spPr>
          <a:xfrm>
            <a:off x="563724" y="152400"/>
            <a:ext cx="11064552" cy="685466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2E2A5F-03C0-35B2-03D1-0A084578C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35</a:t>
            </a:fld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500B2E-872F-EC12-82B1-9250FBB90B5A}"/>
              </a:ext>
            </a:extLst>
          </p:cNvPr>
          <p:cNvSpPr/>
          <p:nvPr/>
        </p:nvSpPr>
        <p:spPr>
          <a:xfrm>
            <a:off x="3791744" y="5475744"/>
            <a:ext cx="3312368" cy="864096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7859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02B9606-F9BC-40CD-9467-6348ACE4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682397A-D234-4487-8E63-23B79C76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7199992-58FE-4335-A811-6AFA96B5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altLang="en-US" dirty="0"/>
              <a:t>Appear the examination </a:t>
            </a:r>
            <a:br>
              <a:rPr lang="en-IN" altLang="en-US" dirty="0"/>
            </a:br>
            <a:r>
              <a:rPr lang="en-IN" altLang="en-US" dirty="0"/>
              <a:t>(via safe exam browser) </a:t>
            </a:r>
            <a:br>
              <a:rPr lang="en-IN" altLang="en-US" dirty="0"/>
            </a:br>
            <a:r>
              <a:rPr lang="en-IN" altLang="en-US" dirty="0"/>
              <a:t>Descriptive type examination-demo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8FCB52-DD55-48F6-9F4A-D2A0F6586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874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426CD5-5E5D-5A25-490E-5D3D1AD66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398" y="902999"/>
            <a:ext cx="7451204" cy="559929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4FFDD-C5CA-7398-CC57-69752098C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37</a:t>
            </a:fld>
            <a:endParaRPr lang="en-US" noProof="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26082F-CF69-B90E-5197-48FABB8B40C0}"/>
              </a:ext>
            </a:extLst>
          </p:cNvPr>
          <p:cNvSpPr/>
          <p:nvPr/>
        </p:nvSpPr>
        <p:spPr>
          <a:xfrm>
            <a:off x="3427368" y="3861048"/>
            <a:ext cx="4824536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3836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38</a:t>
            </a:fld>
            <a:endParaRPr lang="en-US" noProof="0" dirty="0"/>
          </a:p>
        </p:txBody>
      </p:sp>
      <p:pic>
        <p:nvPicPr>
          <p:cNvPr id="4" name="Picture 3" descr="WhatsApp Image 2023-06-21 at 12.13.40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98" y="714356"/>
            <a:ext cx="6820152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12" y="571480"/>
            <a:ext cx="10805160" cy="707886"/>
          </a:xfrm>
        </p:spPr>
        <p:txBody>
          <a:bodyPr>
            <a:normAutofit/>
          </a:bodyPr>
          <a:lstStyle/>
          <a:p>
            <a:pPr algn="ctr"/>
            <a:r>
              <a:rPr lang="en-IN" altLang="en-US" sz="3200" dirty="0"/>
              <a:t>Descriptive type examination-demo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39</a:t>
            </a:fld>
            <a:endParaRPr lang="en-US" noProof="0" dirty="0"/>
          </a:p>
        </p:txBody>
      </p:sp>
      <p:pic>
        <p:nvPicPr>
          <p:cNvPr id="4" name="Picture 3" descr="MCQ Q&amp;A.jpeg"/>
          <p:cNvPicPr>
            <a:picLocks noChangeAspect="1"/>
          </p:cNvPicPr>
          <p:nvPr/>
        </p:nvPicPr>
        <p:blipFill>
          <a:blip r:embed="rId2"/>
          <a:srcRect l="740" r="3086" b="21875"/>
          <a:stretch>
            <a:fillRect/>
          </a:stretch>
        </p:blipFill>
        <p:spPr>
          <a:xfrm>
            <a:off x="1095340" y="1285860"/>
            <a:ext cx="8786874" cy="53578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500B2E-872F-EC12-82B1-9250FBB90B5A}"/>
              </a:ext>
            </a:extLst>
          </p:cNvPr>
          <p:cNvSpPr/>
          <p:nvPr/>
        </p:nvSpPr>
        <p:spPr>
          <a:xfrm>
            <a:off x="8024826" y="2571744"/>
            <a:ext cx="1730472" cy="3000396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500B2E-872F-EC12-82B1-9250FBB90B5A}"/>
              </a:ext>
            </a:extLst>
          </p:cNvPr>
          <p:cNvSpPr/>
          <p:nvPr/>
        </p:nvSpPr>
        <p:spPr>
          <a:xfrm>
            <a:off x="1952596" y="3143248"/>
            <a:ext cx="5929354" cy="1285884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F890B92-D44D-461B-A5E6-D4F348791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7087"/>
            <a:ext cx="12192000" cy="2539825"/>
          </a:xfr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9455ACD-CCC6-4BEC-AA79-DC1C69D08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53256" y="500042"/>
            <a:ext cx="4389542" cy="2520280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D15B262E-3234-4E0C-A890-B69314333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" r="853"/>
          <a:stretch>
            <a:fillRect/>
          </a:stretch>
        </p:blipFill>
        <p:spPr>
          <a:xfrm>
            <a:off x="10453718" y="571480"/>
            <a:ext cx="771061" cy="784447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6C6147-EB04-429F-9D41-52F18DE23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2" name="Text Placeholder 119">
            <a:extLst>
              <a:ext uri="{FF2B5EF4-FFF2-40B4-BE49-F238E27FC236}">
                <a16:creationId xmlns:a16="http://schemas.microsoft.com/office/drawing/2014/main" id="{D9043C6D-0761-489D-8401-7F976D80B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87E33D7-A456-A669-DD33-DCDE2408E7CC}"/>
              </a:ext>
            </a:extLst>
          </p:cNvPr>
          <p:cNvSpPr>
            <a:spLocks noGrp="1" noChangeArrowheads="1"/>
          </p:cNvSpPr>
          <p:nvPr>
            <p:ph sz="quarter" idx="19"/>
          </p:nvPr>
        </p:nvSpPr>
        <p:spPr bwMode="auto">
          <a:xfrm>
            <a:off x="1127448" y="2821372"/>
            <a:ext cx="10777702" cy="3939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0" fontAlgn="base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lang="en-US" alt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and Install the </a:t>
            </a:r>
            <a:r>
              <a:rPr lang="en-IN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Exam Browser (</a:t>
            </a:r>
            <a:r>
              <a:rPr lang="en-IN" sz="2000" b="1" dirty="0">
                <a:solidFill>
                  <a:srgbClr val="434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https://safeexambrowser.org/download_en.html</a:t>
            </a:r>
            <a:r>
              <a:rPr lang="en-IN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lvl="0" indent="-457200" eaLnBrk="0" fontAlgn="base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lang="en-US" alt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 to this site using your credential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URL: </a:t>
            </a:r>
            <a:r>
              <a:rPr lang="en-US" alt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https://ignouexam.samarth.ac.in/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your profile photo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 to your course/exam and click to Launch Safe Exam Browser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Safe Exam Browser will open a login Page if all SEB requirements are met.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Re-login with the same credentials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 on Attempt Exam Now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7570" y="642918"/>
            <a:ext cx="4036832" cy="240891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Pre-Examination Instructions to EVBAB Students</a:t>
            </a:r>
            <a:br>
              <a:rPr lang="en-US" sz="4000" dirty="0"/>
            </a:br>
            <a:r>
              <a:rPr lang="en-US" sz="3600" b="1" i="1" dirty="0">
                <a:solidFill>
                  <a:srgbClr val="FF0000"/>
                </a:solidFill>
              </a:rPr>
              <a:t>(Steps to be followed)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6712" y="2357430"/>
            <a:ext cx="1282723" cy="52322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Step(s):</a:t>
            </a:r>
          </a:p>
        </p:txBody>
      </p:sp>
    </p:spTree>
    <p:extLst>
      <p:ext uri="{BB962C8B-B14F-4D97-AF65-F5344CB8AC3E}">
        <p14:creationId xmlns:p14="http://schemas.microsoft.com/office/powerpoint/2010/main" val="29562049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40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500B2E-872F-EC12-82B1-9250FBB90B5A}"/>
              </a:ext>
            </a:extLst>
          </p:cNvPr>
          <p:cNvSpPr/>
          <p:nvPr/>
        </p:nvSpPr>
        <p:spPr>
          <a:xfrm>
            <a:off x="2024034" y="2928934"/>
            <a:ext cx="5929354" cy="1785950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 descr="Decriptive Q&amp;A.jpeg"/>
          <p:cNvPicPr>
            <a:picLocks noChangeAspect="1"/>
          </p:cNvPicPr>
          <p:nvPr/>
        </p:nvPicPr>
        <p:blipFill>
          <a:blip r:embed="rId2"/>
          <a:srcRect l="782" t="2083" r="2262" b="19791"/>
          <a:stretch>
            <a:fillRect/>
          </a:stretch>
        </p:blipFill>
        <p:spPr>
          <a:xfrm>
            <a:off x="881026" y="1285860"/>
            <a:ext cx="8858312" cy="53578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500B2E-872F-EC12-82B1-9250FBB90B5A}"/>
              </a:ext>
            </a:extLst>
          </p:cNvPr>
          <p:cNvSpPr/>
          <p:nvPr/>
        </p:nvSpPr>
        <p:spPr>
          <a:xfrm>
            <a:off x="7953388" y="2214554"/>
            <a:ext cx="1659034" cy="3000396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500B2E-872F-EC12-82B1-9250FBB90B5A}"/>
              </a:ext>
            </a:extLst>
          </p:cNvPr>
          <p:cNvSpPr/>
          <p:nvPr/>
        </p:nvSpPr>
        <p:spPr>
          <a:xfrm>
            <a:off x="1166778" y="2714620"/>
            <a:ext cx="571504" cy="1000132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3875" y="428625"/>
            <a:ext cx="10804525" cy="708025"/>
          </a:xfrm>
        </p:spPr>
        <p:txBody>
          <a:bodyPr>
            <a:normAutofit/>
          </a:bodyPr>
          <a:lstStyle/>
          <a:p>
            <a:pPr algn="ctr"/>
            <a:r>
              <a:rPr lang="en-IN" altLang="en-US" sz="3200" dirty="0"/>
              <a:t>Descriptive type examination-demo</a:t>
            </a:r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500B2E-872F-EC12-82B1-9250FBB90B5A}"/>
              </a:ext>
            </a:extLst>
          </p:cNvPr>
          <p:cNvSpPr/>
          <p:nvPr/>
        </p:nvSpPr>
        <p:spPr>
          <a:xfrm>
            <a:off x="1809720" y="2714620"/>
            <a:ext cx="6000792" cy="3214710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3381356" y="3929066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Type your answers here for above question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41</a:t>
            </a:fld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3875" y="428625"/>
            <a:ext cx="10804525" cy="5714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Instruction for Math and Chemistry tools</a:t>
            </a:r>
          </a:p>
        </p:txBody>
      </p:sp>
      <p:pic>
        <p:nvPicPr>
          <p:cNvPr id="15" name="Picture 14" descr="Math-Formula tool scre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46" y="1214422"/>
            <a:ext cx="11531325" cy="4987475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42</a:t>
            </a:fld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3875" y="428625"/>
            <a:ext cx="10804525" cy="5714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How to write </a:t>
            </a:r>
            <a:r>
              <a:rPr lang="en-US" sz="3200" b="1" dirty="0">
                <a:solidFill>
                  <a:srgbClr val="FF0000"/>
                </a:solidFill>
              </a:rPr>
              <a:t>handwritten</a:t>
            </a:r>
            <a:r>
              <a:rPr lang="en-US" sz="3200" b="1" dirty="0"/>
              <a:t> formula for Math and Chemistry</a:t>
            </a:r>
          </a:p>
        </p:txBody>
      </p:sp>
      <p:pic>
        <p:nvPicPr>
          <p:cNvPr id="5" name="Picture 4" descr="Math-Formula tool scree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50" y="1214422"/>
            <a:ext cx="10544175" cy="4848225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09164C-26E1-41D1-255E-A6BAF87ADD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396"/>
          <a:stretch/>
        </p:blipFill>
        <p:spPr>
          <a:xfrm>
            <a:off x="407368" y="332656"/>
            <a:ext cx="10680744" cy="685466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2E2A5F-03C0-35B2-03D1-0A084578C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43</a:t>
            </a:fld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500B2E-872F-EC12-82B1-9250FBB90B5A}"/>
              </a:ext>
            </a:extLst>
          </p:cNvPr>
          <p:cNvSpPr/>
          <p:nvPr/>
        </p:nvSpPr>
        <p:spPr>
          <a:xfrm>
            <a:off x="5663952" y="4293096"/>
            <a:ext cx="2016224" cy="864096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15891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02B9606-F9BC-40CD-9467-6348ACE4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682397A-D234-4487-8E63-23B79C76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7199992-58FE-4335-A811-6AFA96B5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altLang="en-US" dirty="0"/>
              <a:t>Control and monitoring by </a:t>
            </a:r>
            <a:r>
              <a:rPr lang="en-IN" altLang="en-US" dirty="0" err="1"/>
              <a:t>ignou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8FCB52-DD55-48F6-9F4A-D2A0F6586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762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04E9D-E423-1032-A7DA-D4E7C0D3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Control and Monitoring process &amp; methods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ECCDD2-A697-6F8A-0F5A-7EE228AE1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45</a:t>
            </a:fld>
            <a:endParaRPr lang="en-US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666712" y="2071678"/>
            <a:ext cx="10787138" cy="449353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/>
              <a:t>  </a:t>
            </a:r>
            <a:r>
              <a:rPr lang="en-US" sz="2200" b="1" dirty="0"/>
              <a:t>SAMARTH Cloud based portal</a:t>
            </a:r>
            <a:r>
              <a:rPr lang="en-US" sz="2200" dirty="0"/>
              <a:t> is used for Online proctoring examination  purpose. This </a:t>
            </a:r>
            <a:r>
              <a:rPr lang="en-US" sz="2200" b="1" dirty="0">
                <a:solidFill>
                  <a:srgbClr val="FF0000"/>
                </a:solidFill>
              </a:rPr>
              <a:t>AI-based </a:t>
            </a:r>
            <a:r>
              <a:rPr lang="en-US" sz="2200" dirty="0"/>
              <a:t>automated proctoring technology that uses students’ </a:t>
            </a:r>
            <a:r>
              <a:rPr lang="en-US" sz="2200" b="1" dirty="0">
                <a:solidFill>
                  <a:srgbClr val="DDB611"/>
                </a:solidFill>
              </a:rPr>
              <a:t>microphones</a:t>
            </a:r>
            <a:r>
              <a:rPr lang="en-US" sz="2200" dirty="0"/>
              <a:t> and </a:t>
            </a:r>
            <a:r>
              <a:rPr lang="en-US" sz="2200" b="1" dirty="0">
                <a:solidFill>
                  <a:srgbClr val="87175F"/>
                </a:solidFill>
              </a:rPr>
              <a:t>webcams </a:t>
            </a:r>
            <a:r>
              <a:rPr lang="en-US" sz="2200" dirty="0"/>
              <a:t>for </a:t>
            </a:r>
            <a:r>
              <a:rPr lang="en-US" sz="2200" dirty="0">
                <a:solidFill>
                  <a:srgbClr val="87175F"/>
                </a:solidFill>
              </a:rPr>
              <a:t>auto-invigilation</a:t>
            </a:r>
            <a:r>
              <a:rPr lang="en-US" sz="2200" dirty="0"/>
              <a:t>.</a:t>
            </a:r>
          </a:p>
          <a:p>
            <a:pPr>
              <a:buFont typeface="Arial" pitchFamily="34" charset="0"/>
              <a:buChar char="•"/>
            </a:pPr>
            <a:endParaRPr lang="en-IN" sz="2200" dirty="0"/>
          </a:p>
          <a:p>
            <a:pPr>
              <a:buFont typeface="Arial" pitchFamily="34" charset="0"/>
              <a:buChar char="•"/>
            </a:pPr>
            <a:r>
              <a:rPr lang="en-US" sz="2200" b="1" dirty="0">
                <a:solidFill>
                  <a:srgbClr val="C00000"/>
                </a:solidFill>
              </a:rPr>
              <a:t>Video Proctoring  </a:t>
            </a:r>
            <a:r>
              <a:rPr lang="en-US" sz="2200" dirty="0"/>
              <a:t>The webcam checks the students' faces, and the video is recorded. It raises flags if there is any suspicious activity visible in the video.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>
                <a:solidFill>
                  <a:srgbClr val="00B050"/>
                </a:solidFill>
              </a:rPr>
              <a:t>Audio Proctoring:  </a:t>
            </a:r>
            <a:r>
              <a:rPr lang="en-US" sz="2200" dirty="0"/>
              <a:t>The microphone records the audio of students. The proctoring system monitors the audio feeds and alerts the user if there is a new voice in the area.</a:t>
            </a:r>
          </a:p>
          <a:p>
            <a:endParaRPr lang="en-IN" sz="2200" dirty="0"/>
          </a:p>
          <a:p>
            <a:pPr>
              <a:buFont typeface="Arial" pitchFamily="34" charset="0"/>
              <a:buChar char="•"/>
            </a:pPr>
            <a:r>
              <a:rPr lang="en-US" sz="2200" b="1" dirty="0">
                <a:solidFill>
                  <a:srgbClr val="002060"/>
                </a:solidFill>
              </a:rPr>
              <a:t> Image Proctoring: </a:t>
            </a:r>
            <a:r>
              <a:rPr lang="en-US" sz="2200" dirty="0"/>
              <a:t>It assesses and checks </a:t>
            </a:r>
            <a:r>
              <a:rPr lang="en-US" sz="2200" b="1" dirty="0">
                <a:solidFill>
                  <a:srgbClr val="002060"/>
                </a:solidFill>
              </a:rPr>
              <a:t>students’ pictures, which are taken at regular intervals, to check if there is any cheating activity.</a:t>
            </a:r>
          </a:p>
          <a:p>
            <a:pPr>
              <a:buFont typeface="Arial" pitchFamily="34" charset="0"/>
              <a:buChar char="•"/>
            </a:pPr>
            <a:endParaRPr lang="en-IN" sz="2200" dirty="0"/>
          </a:p>
          <a:p>
            <a:pPr>
              <a:buFont typeface="Arial" pitchFamily="34" charset="0"/>
              <a:buChar char="•"/>
            </a:pPr>
            <a:endParaRPr lang="en-IN" sz="2200" dirty="0"/>
          </a:p>
        </p:txBody>
      </p:sp>
      <p:pic>
        <p:nvPicPr>
          <p:cNvPr id="14342" name="Picture 6" descr="How Smart Proctoring is Helping Online Screening of Candidates | by  Aviahire | Aviahire | 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2082" y="5643578"/>
            <a:ext cx="1396125" cy="785819"/>
          </a:xfrm>
          <a:prstGeom prst="rect">
            <a:avLst/>
          </a:prstGeom>
          <a:noFill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644" y="357166"/>
            <a:ext cx="31337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550997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04E9D-E423-1032-A7DA-D4E7C0D3E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98" y="500042"/>
            <a:ext cx="9001188" cy="707886"/>
          </a:xfrm>
        </p:spPr>
        <p:txBody>
          <a:bodyPr/>
          <a:lstStyle/>
          <a:p>
            <a:r>
              <a:rPr lang="en-IN" dirty="0"/>
              <a:t>Control and Monitoring process &amp; methods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ECCDD2-A697-6F8A-0F5A-7EE228AE1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46</a:t>
            </a:fld>
            <a:endParaRPr lang="en-US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452398" y="1428736"/>
            <a:ext cx="11358642" cy="449353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/>
              <a:t>The </a:t>
            </a:r>
            <a:r>
              <a:rPr lang="en-US" sz="2200" b="1" dirty="0">
                <a:solidFill>
                  <a:srgbClr val="FF0000"/>
                </a:solidFill>
              </a:rPr>
              <a:t>Safe-Exam browser </a:t>
            </a:r>
            <a:r>
              <a:rPr lang="en-US" sz="2200" dirty="0"/>
              <a:t>is a tool used as a part of remote proctoring (supervising) of the online exams.  This feature prevents the students from opening any window or switching between different tabs.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It ensures that the candidate’s exam window is blocked and the only thing working or running is the examination tool. This helps to </a:t>
            </a:r>
            <a:r>
              <a:rPr lang="en-US" sz="2200" b="1" dirty="0">
                <a:solidFill>
                  <a:schemeClr val="accent6"/>
                </a:solidFill>
              </a:rPr>
              <a:t>prevent the students from opening a new window or tab and thus secures the exam from unauthorized cheating.</a:t>
            </a:r>
          </a:p>
          <a:p>
            <a:pPr>
              <a:buFont typeface="Arial" pitchFamily="34" charset="0"/>
              <a:buChar char="•"/>
            </a:pPr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/>
              <a:t>This feature also blocks access to different </a:t>
            </a:r>
            <a:r>
              <a:rPr lang="en-US" sz="2200" b="1" dirty="0">
                <a:solidFill>
                  <a:srgbClr val="7030A0"/>
                </a:solidFill>
              </a:rPr>
              <a:t>shortcut keys </a:t>
            </a:r>
            <a:r>
              <a:rPr lang="en-US" sz="2200" dirty="0"/>
              <a:t>such as </a:t>
            </a:r>
            <a:r>
              <a:rPr lang="en-US" sz="2200" b="1" dirty="0">
                <a:solidFill>
                  <a:srgbClr val="7030A0"/>
                </a:solidFill>
              </a:rPr>
              <a:t>cut, paste and copy</a:t>
            </a:r>
            <a:r>
              <a:rPr lang="en-US" sz="2200" dirty="0"/>
              <a:t>. It can also stop any software running in the background which could possibly be used to capture screenshots or record the exam.</a:t>
            </a:r>
          </a:p>
          <a:p>
            <a:pPr>
              <a:buFont typeface="Arial" pitchFamily="34" charset="0"/>
              <a:buChar char="•"/>
            </a:pPr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/>
              <a:t>If the student tries to open </a:t>
            </a:r>
            <a:r>
              <a:rPr lang="en-US" sz="2200" b="1" dirty="0">
                <a:solidFill>
                  <a:srgbClr val="FF0000"/>
                </a:solidFill>
              </a:rPr>
              <a:t>a new window or change tabs or run any unwanted apps/software </a:t>
            </a:r>
            <a:r>
              <a:rPr lang="en-US" sz="2200" dirty="0"/>
              <a:t>in the background, the secure browser immediately </a:t>
            </a:r>
            <a:r>
              <a:rPr lang="en-US" sz="2200" b="1" dirty="0">
                <a:solidFill>
                  <a:srgbClr val="FF0000"/>
                </a:solidFill>
              </a:rPr>
              <a:t>sends a warning message to the administrator.</a:t>
            </a:r>
            <a:endParaRPr lang="en-IN" sz="2200" b="1" dirty="0">
              <a:solidFill>
                <a:srgbClr val="FF0000"/>
              </a:solidFill>
            </a:endParaRPr>
          </a:p>
        </p:txBody>
      </p:sp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76" y="357167"/>
            <a:ext cx="2133593" cy="101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550997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Control and Monitoring process &amp; methods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8348" y="2285992"/>
            <a:ext cx="7143800" cy="31432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47</a:t>
            </a:fld>
            <a:endParaRPr lang="en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238348" y="2143116"/>
            <a:ext cx="7500990" cy="3286148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6810380" y="4857760"/>
            <a:ext cx="3000396" cy="500066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C00000"/>
                </a:solidFill>
              </a:rPr>
              <a:t>AI Techniques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02B9606-F9BC-40CD-9467-6348ACE4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682397A-D234-4487-8E63-23B79C76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7199992-58FE-4335-A811-6AFA96B5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altLang="en-US" dirty="0"/>
              <a:t>UFM (Un </a:t>
            </a:r>
            <a:r>
              <a:rPr lang="en-IN" altLang="en-US" dirty="0" err="1"/>
              <a:t>faIr</a:t>
            </a:r>
            <a:r>
              <a:rPr lang="en-IN" altLang="en-US" dirty="0"/>
              <a:t> Means)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8FCB52-DD55-48F6-9F4A-D2A0F6586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093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04E9D-E423-1032-A7DA-D4E7C0D3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happens if I get UFM?</a:t>
            </a:r>
            <a:br>
              <a:rPr lang="en-US" dirty="0"/>
            </a:b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ECCDD2-A697-6F8A-0F5A-7EE228AE1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49</a:t>
            </a:fld>
            <a:endParaRPr lang="en-US" noProof="0" dirty="0"/>
          </a:p>
        </p:txBody>
      </p:sp>
      <p:sp>
        <p:nvSpPr>
          <p:cNvPr id="4" name="Rectangle 3"/>
          <p:cNvSpPr/>
          <p:nvPr/>
        </p:nvSpPr>
        <p:spPr>
          <a:xfrm>
            <a:off x="738150" y="1857364"/>
            <a:ext cx="10572824" cy="341632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UFM</a:t>
            </a:r>
            <a:r>
              <a:rPr lang="en-US" sz="2400" dirty="0"/>
              <a:t> or </a:t>
            </a:r>
            <a:r>
              <a:rPr lang="en-US" sz="2400" b="1" dirty="0" err="1">
                <a:solidFill>
                  <a:srgbClr val="FF0000"/>
                </a:solidFill>
              </a:rPr>
              <a:t>UnFair</a:t>
            </a:r>
            <a:r>
              <a:rPr lang="en-US" sz="2400" b="1" dirty="0">
                <a:solidFill>
                  <a:srgbClr val="FF0000"/>
                </a:solidFill>
              </a:rPr>
              <a:t> Means </a:t>
            </a:r>
            <a:r>
              <a:rPr lang="en-US" sz="2400" dirty="0"/>
              <a:t>(</a:t>
            </a:r>
            <a:r>
              <a:rPr lang="en-US" sz="2400" b="1" dirty="0">
                <a:solidFill>
                  <a:srgbClr val="FF0000"/>
                </a:solidFill>
              </a:rPr>
              <a:t>UFM</a:t>
            </a:r>
            <a:r>
              <a:rPr lang="en-US" sz="2400" dirty="0"/>
              <a:t>) is when you have tried to use unfair means such as chits, gadgets, or some other mode to score marks in a particular subject. </a:t>
            </a:r>
          </a:p>
          <a:p>
            <a:endParaRPr lang="en-US" sz="2400" dirty="0"/>
          </a:p>
          <a:p>
            <a:r>
              <a:rPr lang="en-US" sz="2400" dirty="0"/>
              <a:t>Such a situation can result in many scenarios: The result will be paused and postponed till the administration takes an action to solve the matter.  The UFM Committee (</a:t>
            </a:r>
            <a:r>
              <a:rPr lang="en-US" sz="2400" b="1" dirty="0">
                <a:solidFill>
                  <a:srgbClr val="FF0000"/>
                </a:solidFill>
              </a:rPr>
              <a:t>Controller of the Examination, School Faculty and RSD </a:t>
            </a:r>
            <a:r>
              <a:rPr lang="en-US" sz="2400" dirty="0"/>
              <a:t>) will analyze the case and accordingly action will be taken as per University rules.</a:t>
            </a:r>
          </a:p>
        </p:txBody>
      </p:sp>
    </p:spTree>
    <p:extLst>
      <p:ext uri="{BB962C8B-B14F-4D97-AF65-F5344CB8AC3E}">
        <p14:creationId xmlns:p14="http://schemas.microsoft.com/office/powerpoint/2010/main" val="1161461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02B9606-F9BC-40CD-9467-6348ACE4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682397A-D234-4487-8E63-23B79C76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7199992-58FE-4335-A811-6AFA96B5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400" dirty="0"/>
              <a:t>Download Install the </a:t>
            </a:r>
            <a:r>
              <a:rPr lang="en-IN" sz="4400" dirty="0"/>
              <a:t>Safe Exam Browser</a:t>
            </a:r>
            <a:br>
              <a:rPr lang="en-IN" sz="4400" dirty="0"/>
            </a:br>
            <a:r>
              <a:rPr lang="en-IN" sz="4400" dirty="0"/>
              <a:t> </a:t>
            </a:r>
            <a:r>
              <a:rPr lang="en-US" sz="4400" dirty="0"/>
              <a:t>(Step-1)</a:t>
            </a:r>
            <a:br>
              <a:rPr lang="en-US" sz="4400" dirty="0"/>
            </a:br>
            <a:br>
              <a:rPr lang="en-US" sz="4400" dirty="0"/>
            </a:br>
            <a:r>
              <a:rPr lang="en-IN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IN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https://safeexambrowser.org/download_en.html#Windows</a:t>
            </a:r>
            <a:endParaRPr lang="en-US" sz="22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8FCB52-DD55-48F6-9F4A-D2A0F6586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267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809984" y="3500438"/>
            <a:ext cx="6286544" cy="2000264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733777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sz="2700" dirty="0"/>
              <a:t>COE-Proctoring/ Monitoring: Few Challenges on observations</a:t>
            </a:r>
          </a:p>
        </p:txBody>
      </p:sp>
      <p:sp useBgFill="1"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56357"/>
            <a:ext cx="12192000" cy="6101643"/>
          </a:xfrm>
        </p:spPr>
        <p:txBody>
          <a:bodyPr/>
          <a:lstStyle/>
          <a:p>
            <a:pPr fontAlgn="base">
              <a:buNone/>
            </a:pPr>
            <a:r>
              <a:rPr lang="en-US" sz="2100" u="sng" dirty="0"/>
              <a:t>ENR. NO (XXXXXXXXXXX), NAME: Mr. YYYYYYYYYYY ZZZZ ( </a:t>
            </a:r>
            <a:r>
              <a:rPr lang="en-US" sz="2100" b="1" u="sng" dirty="0">
                <a:solidFill>
                  <a:srgbClr val="FF0000"/>
                </a:solidFill>
              </a:rPr>
              <a:t>Hiding the Camera- UFM case</a:t>
            </a:r>
            <a:r>
              <a:rPr lang="en-US" sz="2100" u="sng" dirty="0"/>
              <a:t>)</a:t>
            </a:r>
            <a:endParaRPr lang="en-US" sz="2100" dirty="0"/>
          </a:p>
          <a:p>
            <a:pPr lvl="0" fontAlgn="base">
              <a:buNone/>
            </a:pPr>
            <a:endParaRPr lang="en-US" sz="2100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823" y="1467557"/>
            <a:ext cx="11593688" cy="520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F26082F-CF69-B90E-5197-48FABB8B40C0}"/>
              </a:ext>
            </a:extLst>
          </p:cNvPr>
          <p:cNvSpPr/>
          <p:nvPr/>
        </p:nvSpPr>
        <p:spPr>
          <a:xfrm>
            <a:off x="3427368" y="3429000"/>
            <a:ext cx="7454978" cy="22145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FBCF731-478B-42B2-B3C6-ECCC3D68E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9286" cy="6858000"/>
          </a:xfrm>
        </p:spPr>
      </p:pic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C20719F7-6849-4C36-ACDB-C1AE2AAC7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     Email:  preexamevb@ignou.ac.in</a:t>
            </a:r>
          </a:p>
        </p:txBody>
      </p:sp>
      <p:sp>
        <p:nvSpPr>
          <p:cNvPr id="43" name="Title 42">
            <a:extLst>
              <a:ext uri="{FF2B5EF4-FFF2-40B4-BE49-F238E27FC236}">
                <a16:creationId xmlns:a16="http://schemas.microsoft.com/office/drawing/2014/main" id="{CF39D3B5-ABDB-4DFF-8107-EF97569C9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2204864"/>
            <a:ext cx="4114800" cy="3738736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All The best for your examinations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thank You </a:t>
            </a:r>
            <a:br>
              <a:rPr lang="en-US" dirty="0">
                <a:solidFill>
                  <a:srgbClr val="00B050"/>
                </a:solidFill>
              </a:rPr>
            </a:br>
            <a:br>
              <a:rPr lang="en-US" dirty="0"/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6488F643-327C-4A41-9703-B4932AF5A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8EE4272D-3A75-4E40-B1D6-C8D1636AB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2" name="Subtitle 43">
            <a:extLst>
              <a:ext uri="{FF2B5EF4-FFF2-40B4-BE49-F238E27FC236}">
                <a16:creationId xmlns:a16="http://schemas.microsoft.com/office/drawing/2014/main" id="{DB1F4850-D680-8B6D-E04B-462C150D92AF}"/>
              </a:ext>
            </a:extLst>
          </p:cNvPr>
          <p:cNvSpPr txBox="1">
            <a:spLocks/>
          </p:cNvSpPr>
          <p:nvPr/>
        </p:nvSpPr>
        <p:spPr>
          <a:xfrm>
            <a:off x="6023992" y="3733800"/>
            <a:ext cx="5726732" cy="1371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3200" b="1" u="sng" dirty="0">
                <a:latin typeface="-apple-system"/>
                <a:hlinkClick r:id="rId4"/>
              </a:rPr>
              <a:t>preexamevb@ignou.ac.in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2840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9B962-80D2-BB39-29AA-51F9E361C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7D2C4C-5114-18C7-876B-D20549C3B406}"/>
              </a:ext>
            </a:extLst>
          </p:cNvPr>
          <p:cNvSpPr txBox="1"/>
          <p:nvPr/>
        </p:nvSpPr>
        <p:spPr>
          <a:xfrm>
            <a:off x="191344" y="0"/>
            <a:ext cx="7607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lang="en-IN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https://safeexambrowser.org/download_en.html#Windows</a:t>
            </a:r>
            <a:r>
              <a:rPr lang="en-IN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2BDA51-78A8-03E4-6B18-120055538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6439"/>
            <a:ext cx="12192000" cy="546512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97ABCE-6426-64A0-CE9D-885132F4A185}"/>
              </a:ext>
            </a:extLst>
          </p:cNvPr>
          <p:cNvCxnSpPr>
            <a:cxnSpLocks/>
          </p:cNvCxnSpPr>
          <p:nvPr/>
        </p:nvCxnSpPr>
        <p:spPr>
          <a:xfrm>
            <a:off x="7464152" y="2996952"/>
            <a:ext cx="14401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BA32E79-B65B-1186-55D4-56893CBF63E6}"/>
              </a:ext>
            </a:extLst>
          </p:cNvPr>
          <p:cNvSpPr/>
          <p:nvPr/>
        </p:nvSpPr>
        <p:spPr>
          <a:xfrm>
            <a:off x="3510320" y="4865418"/>
            <a:ext cx="4680520" cy="864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75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7D2C4C-5114-18C7-876B-D20549C3B406}"/>
              </a:ext>
            </a:extLst>
          </p:cNvPr>
          <p:cNvSpPr txBox="1"/>
          <p:nvPr/>
        </p:nvSpPr>
        <p:spPr>
          <a:xfrm>
            <a:off x="191344" y="0"/>
            <a:ext cx="7607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lang="en-IN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https://safeexambrowser.org/download_en.html#Windows</a:t>
            </a:r>
            <a:r>
              <a:rPr lang="en-IN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DC092C-D396-5FCF-1CD9-DB02F0D79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008" y="943184"/>
            <a:ext cx="8753857" cy="2695951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BA32E79-B65B-1186-55D4-56893CBF63E6}"/>
              </a:ext>
            </a:extLst>
          </p:cNvPr>
          <p:cNvSpPr/>
          <p:nvPr/>
        </p:nvSpPr>
        <p:spPr>
          <a:xfrm>
            <a:off x="1958008" y="1570621"/>
            <a:ext cx="4896544" cy="9361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CFDC99-5027-6D4F-D4D6-6355303B5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054" y="3717032"/>
            <a:ext cx="8840986" cy="2867425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E08F951-C1F2-AC11-312E-D33AD0497193}"/>
              </a:ext>
            </a:extLst>
          </p:cNvPr>
          <p:cNvSpPr/>
          <p:nvPr/>
        </p:nvSpPr>
        <p:spPr>
          <a:xfrm>
            <a:off x="1534012" y="4385903"/>
            <a:ext cx="6264696" cy="9270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1969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560F7A-0574-0227-97F2-12487099C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8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F6EC71-69A6-C054-221F-A48006A19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836712"/>
            <a:ext cx="11737304" cy="3456384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7157B2E-94E3-062B-6F14-330FA3844637}"/>
              </a:ext>
            </a:extLst>
          </p:cNvPr>
          <p:cNvSpPr/>
          <p:nvPr/>
        </p:nvSpPr>
        <p:spPr>
          <a:xfrm>
            <a:off x="1673337" y="2060848"/>
            <a:ext cx="4451976" cy="5760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8195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9D56EE-B3BE-81E5-1C22-92089D0F8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9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E73409-6421-F1A1-D4C8-29BF5C5C4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03" t="3678" r="24603" b="14423"/>
          <a:stretch/>
        </p:blipFill>
        <p:spPr>
          <a:xfrm>
            <a:off x="2999656" y="404663"/>
            <a:ext cx="6192688" cy="561662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208953C-9A49-72F2-6059-FA3D64A89825}"/>
              </a:ext>
            </a:extLst>
          </p:cNvPr>
          <p:cNvSpPr/>
          <p:nvPr/>
        </p:nvSpPr>
        <p:spPr>
          <a:xfrm>
            <a:off x="6121256" y="3933056"/>
            <a:ext cx="1728192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6436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rnClassicBlock-3">
  <a:themeElements>
    <a:clrScheme name="MSFT_ELT_ModernClassicBlock_03">
      <a:dk1>
        <a:sysClr val="windowText" lastClr="000000"/>
      </a:dk1>
      <a:lt1>
        <a:sysClr val="window" lastClr="FFFFFF"/>
      </a:lt1>
      <a:dk2>
        <a:srgbClr val="43467B"/>
      </a:dk2>
      <a:lt2>
        <a:srgbClr val="DFE3E5"/>
      </a:lt2>
      <a:accent1>
        <a:srgbClr val="43467B"/>
      </a:accent1>
      <a:accent2>
        <a:srgbClr val="E58C09"/>
      </a:accent2>
      <a:accent3>
        <a:srgbClr val="2683C6"/>
      </a:accent3>
      <a:accent4>
        <a:srgbClr val="EEC621"/>
      </a:accent4>
      <a:accent5>
        <a:srgbClr val="1D9BA1"/>
      </a:accent5>
      <a:accent6>
        <a:srgbClr val="87175F"/>
      </a:accent6>
      <a:hlink>
        <a:srgbClr val="0070C0"/>
      </a:hlink>
      <a:folHlink>
        <a:srgbClr val="C00000"/>
      </a:folHlink>
    </a:clrScheme>
    <a:fontScheme name="MSFT_ELT_ModernClassicBlock_03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_Template_ModernClassicBlockLT_v4" id="{30DDF308-B484-4DB0-8959-4BA762476498}" vid="{49FD44A8-5F40-4E6E-BC83-04BD3C4DB2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86D9CC-0D9D-4BFE-B3F3-26F480BF8C8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BFCA5F6-1A5A-4D78-BDE2-C793B61E0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06BD98-E608-40A1-98A8-93D5976215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classic block presentation</Template>
  <TotalTime>503</TotalTime>
  <Words>853</Words>
  <Application>Microsoft Office PowerPoint</Application>
  <PresentationFormat>Widescreen</PresentationFormat>
  <Paragraphs>113</Paragraphs>
  <Slides>51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-apple-system</vt:lpstr>
      <vt:lpstr>Arial</vt:lpstr>
      <vt:lpstr>Google Sans</vt:lpstr>
      <vt:lpstr>Tw Cen MT</vt:lpstr>
      <vt:lpstr>Tw Cen MT Condensed</vt:lpstr>
      <vt:lpstr>Wingdings 3</vt:lpstr>
      <vt:lpstr>ModernClassicBlock-3</vt:lpstr>
      <vt:lpstr>Online Remote Proctored examination-TEE June, 2026  for E-Vidya Bharti Learners    Demonstration      By SED, RSD and COE IGNOU </vt:lpstr>
      <vt:lpstr>In this Session…..</vt:lpstr>
      <vt:lpstr>Pre-Examination Instructions to EVBAB Students</vt:lpstr>
      <vt:lpstr>Pre-Examination Instructions to EVBAB Students (Steps to be followed)</vt:lpstr>
      <vt:lpstr>Download Install the Safe Exam Browser  (Step-1)   https://safeexambrowser.org/download_en.html#Windows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Profile Photo Update  (Steps 2 to 3)  URL:  https://ignouexam.samarth.ac.in/</vt:lpstr>
      <vt:lpstr>https://ignouexam.samarth.ac.in/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How to attend the examination?  (via safe exam browser) mcq type examination-demo  (Step 4-to-7)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Appear the examination  (via safe exam browser)  Descriptive type examination-demo</vt:lpstr>
      <vt:lpstr>PowerPoint Presentation</vt:lpstr>
      <vt:lpstr>PowerPoint Presentation</vt:lpstr>
      <vt:lpstr>Descriptive type examination-demo</vt:lpstr>
      <vt:lpstr>Descriptive type examination-demo</vt:lpstr>
      <vt:lpstr>Instruction for Math and Chemistry tools</vt:lpstr>
      <vt:lpstr>How to write handwritten formula for Math and Chemistry</vt:lpstr>
      <vt:lpstr>PowerPoint Presentation</vt:lpstr>
      <vt:lpstr>Control and monitoring by ignou</vt:lpstr>
      <vt:lpstr>Control and Monitoring process &amp; methods</vt:lpstr>
      <vt:lpstr>Control and Monitoring process &amp; methods</vt:lpstr>
      <vt:lpstr>Control and Monitoring process &amp; methods</vt:lpstr>
      <vt:lpstr>UFM (Un faIr Means)</vt:lpstr>
      <vt:lpstr>What happens if I get UFM? </vt:lpstr>
      <vt:lpstr>COE-Proctoring/ Monitoring: Few Challenges on observations</vt:lpstr>
      <vt:lpstr>All The best for your examinations     thank You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Remote Proctored examination-TEE June, 2023 for E-Vidya Bharti Learners  Demonstration      By SED, COE and RSD  IGNOU</dc:title>
  <dc:creator>mythili</dc:creator>
  <cp:lastModifiedBy>K. Gowthaman</cp:lastModifiedBy>
  <cp:revision>58</cp:revision>
  <dcterms:created xsi:type="dcterms:W3CDTF">2023-06-20T14:33:05Z</dcterms:created>
  <dcterms:modified xsi:type="dcterms:W3CDTF">2026-06-25T08:48:54Z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